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791802096"/>
        <c:axId val="791792304"/>
      </c:barChart>
      <c:catAx>
        <c:axId val="791802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91792304"/>
        <c:crosses val="autoZero"/>
        <c:auto val="1"/>
        <c:lblAlgn val="ctr"/>
        <c:lblOffset val="100"/>
        <c:noMultiLvlLbl val="0"/>
      </c:catAx>
      <c:valAx>
        <c:axId val="791792304"/>
        <c:scaling>
          <c:orientation val="minMax"/>
          <c:max val="0"/>
        </c:scaling>
        <c:delete val="1"/>
        <c:axPos val="b"/>
        <c:numFmt formatCode="#,##0" sourceLinked="1"/>
        <c:majorTickMark val="out"/>
        <c:minorTickMark val="none"/>
        <c:tickLblPos val="nextTo"/>
        <c:crossAx val="79180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E1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90-4226-BF5C-D47C9E262244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90-4226-BF5C-D47C9E262244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90-4226-BF5C-D47C9E262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6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15-4F0E-98BC-2F7A4BB5163E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15-4F0E-98BC-2F7A4BB5163E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5-4F0E-98BC-2F7A4BB51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6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2747856318956"/>
          <c:y val="0.28623885093232088"/>
          <c:w val="0.47856865157480311"/>
          <c:h val="0.717852933202944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52F-418C-A615-08A6595AD5E9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AD-418E-923D-DFDFE9070E33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AD-418E-923D-DFDFE9070E33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2F-418C-A615-08A6595AD5E9}"/>
              </c:ext>
            </c:extLst>
          </c:dPt>
          <c:cat>
            <c:strRef>
              <c:f>Лист1!$A$2:$A$5</c:f>
              <c:strCache>
                <c:ptCount val="4"/>
                <c:pt idx="0">
                  <c:v>Родительская общественность</c:v>
                </c:pt>
                <c:pt idx="1">
                  <c:v>сотрудники ГИБДД</c:v>
                </c:pt>
                <c:pt idx="2">
                  <c:v>компании «Киа Моторс РУС» </c:v>
                </c:pt>
                <c:pt idx="3">
                  <c:v>благотворительного фонда «Детям с любовью»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F-418C-A615-08A6595AD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102E-8635-4095-BC68-EDCC346395A1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B5CF-9A03-469E-ABCD-6AFFAE514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102E-8635-4095-BC68-EDCC346395A1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B5CF-9A03-469E-ABCD-6AFFAE514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102E-8635-4095-BC68-EDCC346395A1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B5CF-9A03-469E-ABCD-6AFFAE514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9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102E-8635-4095-BC68-EDCC346395A1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B5CF-9A03-469E-ABCD-6AFFAE514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3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102E-8635-4095-BC68-EDCC346395A1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B5CF-9A03-469E-ABCD-6AFFAE514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2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102E-8635-4095-BC68-EDCC346395A1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B5CF-9A03-469E-ABCD-6AFFAE514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0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102E-8635-4095-BC68-EDCC346395A1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B5CF-9A03-469E-ABCD-6AFFAE514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6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102E-8635-4095-BC68-EDCC346395A1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B5CF-9A03-469E-ABCD-6AFFAE514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4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102E-8635-4095-BC68-EDCC346395A1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B5CF-9A03-469E-ABCD-6AFFAE514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9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102E-8635-4095-BC68-EDCC346395A1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B5CF-9A03-469E-ABCD-6AFFAE514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1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102E-8635-4095-BC68-EDCC346395A1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B5CF-9A03-469E-ABCD-6AFFAE514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3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8102E-8635-4095-BC68-EDCC346395A1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9B5CF-9A03-469E-ABCD-6AFFAE514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9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79001" y="2899816"/>
            <a:ext cx="1478321" cy="1058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E5D5C"/>
              </a:solidFill>
              <a:effectLst/>
              <a:uLnTx/>
              <a:uFillTx/>
              <a:latin typeface="Sochi2014" panose="020B0704030204080304" pitchFamily="34" charset="-52"/>
              <a:ea typeface="+mj-ea"/>
              <a:cs typeface="+mj-cs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28089" y="2969538"/>
            <a:ext cx="5854603" cy="3697780"/>
            <a:chOff x="473768" y="3275588"/>
            <a:chExt cx="5840355" cy="356337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6674" r="72606"/>
            <a:stretch/>
          </p:blipFill>
          <p:spPr>
            <a:xfrm flipV="1">
              <a:off x="3745307" y="3283443"/>
              <a:ext cx="860754" cy="99712"/>
            </a:xfrm>
            <a:prstGeom prst="rect">
              <a:avLst/>
            </a:prstGeom>
          </p:spPr>
        </p:pic>
        <p:grpSp>
          <p:nvGrpSpPr>
            <p:cNvPr id="19" name="Группа 18"/>
            <p:cNvGrpSpPr/>
            <p:nvPr/>
          </p:nvGrpSpPr>
          <p:grpSpPr>
            <a:xfrm>
              <a:off x="473768" y="3275588"/>
              <a:ext cx="3271539" cy="3563371"/>
              <a:chOff x="3245968" y="356321"/>
              <a:chExt cx="4992460" cy="5684845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0800000">
                <a:off x="3245968" y="356321"/>
                <a:ext cx="4992460" cy="5684845"/>
              </a:xfrm>
              <a:prstGeom prst="rect">
                <a:avLst/>
              </a:prstGeom>
            </p:spPr>
          </p:pic>
          <p:sp>
            <p:nvSpPr>
              <p:cNvPr id="21" name="Овал 20"/>
              <p:cNvSpPr/>
              <p:nvPr/>
            </p:nvSpPr>
            <p:spPr>
              <a:xfrm>
                <a:off x="3701143" y="1906545"/>
                <a:ext cx="1082253" cy="1117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chi2014" panose="020B0704030204080304" pitchFamily="34" charset="-52"/>
                  <a:ea typeface="+mn-ea"/>
                  <a:cs typeface="+mn-cs"/>
                </a:endParaRPr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6713174" y="4515507"/>
                <a:ext cx="1082252" cy="1117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chi2014" panose="020B0704030204080304" pitchFamily="34" charset="-52"/>
                  <a:ea typeface="+mn-ea"/>
                  <a:cs typeface="+mn-cs"/>
                </a:endParaRPr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5176743" y="3243640"/>
                <a:ext cx="1120905" cy="1157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chi2014" panose="020B0704030204080304" pitchFamily="34" charset="-52"/>
                  <a:ea typeface="+mn-ea"/>
                  <a:cs typeface="+mn-cs"/>
                </a:endParaRPr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6708835" y="2043573"/>
                <a:ext cx="1043602" cy="10778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chi2014" panose="020B0704030204080304" pitchFamily="34" charset="-52"/>
                  <a:ea typeface="+mn-ea"/>
                  <a:cs typeface="+mn-cs"/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5148197" y="645111"/>
                <a:ext cx="1188000" cy="11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chi2014" panose="020B0704030204080304" pitchFamily="34" charset="-52"/>
                  <a:ea typeface="+mn-ea"/>
                  <a:cs typeface="+mn-cs"/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3668346" y="4531320"/>
                <a:ext cx="1043602" cy="10778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chi2014" panose="020B0704030204080304" pitchFamily="34" charset="-52"/>
                  <a:ea typeface="+mn-ea"/>
                  <a:cs typeface="+mn-cs"/>
                </a:endParaRPr>
              </a:p>
            </p:txBody>
          </p:sp>
          <p:pic>
            <p:nvPicPr>
              <p:cNvPr id="27" name="Picture 17" descr="http://yar-edudep.ru/images/cms/headers/log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5155" y="4710162"/>
                <a:ext cx="982230" cy="682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469918" y="3391505"/>
                <a:ext cx="588752" cy="786157"/>
              </a:xfrm>
              <a:prstGeom prst="rect">
                <a:avLst/>
              </a:prstGeom>
            </p:spPr>
          </p:pic>
          <p:pic>
            <p:nvPicPr>
              <p:cNvPr id="29" name="Picture 14" descr="Картинки по запросу детский сад картинки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8973" y="2153222"/>
                <a:ext cx="646834" cy="834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0" descr="Картинки по запросу дополнительное образование 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114" y="4712832"/>
                <a:ext cx="770536" cy="685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2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0014" y="2032666"/>
                <a:ext cx="865513" cy="865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6674" r="72606"/>
            <a:stretch/>
          </p:blipFill>
          <p:spPr>
            <a:xfrm flipV="1">
              <a:off x="4610855" y="3275924"/>
              <a:ext cx="860754" cy="9971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6674" r="72606"/>
            <a:stretch/>
          </p:blipFill>
          <p:spPr>
            <a:xfrm flipV="1">
              <a:off x="5453369" y="3283443"/>
              <a:ext cx="860754" cy="99712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1357" y="0"/>
            <a:ext cx="2314423" cy="6858000"/>
          </a:xfrm>
          <a:prstGeom prst="rect">
            <a:avLst/>
          </a:prstGeom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4175684" y="4475400"/>
            <a:ext cx="6663843" cy="1982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Sochi2014" panose="020B0704030204080304" pitchFamily="34" charset="-52"/>
              <a:ea typeface="+mj-ea"/>
              <a:cs typeface="+mj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8088" y="1143481"/>
            <a:ext cx="10352546" cy="1481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40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Образовательная среда как условие обеспечения качества инклюзивного и интегрированного образования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46336" y="4422762"/>
            <a:ext cx="3831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Баранник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КГКОУ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 5</a:t>
            </a:r>
          </a:p>
          <a:p>
            <a:pPr lvl="0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176" y="409215"/>
            <a:ext cx="11957823" cy="1454726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/>
              <a:t>Центр психолого – педагогического сопровождения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93" y="4350835"/>
            <a:ext cx="1959419" cy="1959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5" y="2317733"/>
            <a:ext cx="1364811" cy="2254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189" y="2152157"/>
            <a:ext cx="1364811" cy="225453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915936" y="2161342"/>
            <a:ext cx="0" cy="20943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30882" y="4468090"/>
            <a:ext cx="30341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14298" y="2131320"/>
            <a:ext cx="2348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Учитель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логопед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8709" y="2162460"/>
            <a:ext cx="2348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Педагог- психолог</a:t>
            </a:r>
          </a:p>
        </p:txBody>
      </p:sp>
      <p:grpSp>
        <p:nvGrpSpPr>
          <p:cNvPr id="14" name="Группа 13"/>
          <p:cNvGrpSpPr/>
          <p:nvPr/>
        </p:nvGrpSpPr>
        <p:grpSpPr>
          <a:xfrm rot="18410830">
            <a:off x="4790437" y="3605200"/>
            <a:ext cx="673865" cy="696958"/>
            <a:chOff x="1666146" y="4298189"/>
            <a:chExt cx="673865" cy="696958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1823451" y="4478586"/>
              <a:ext cx="359256" cy="673865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823451" y="4140884"/>
              <a:ext cx="359256" cy="673865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 rot="3398952" flipH="1">
            <a:off x="6437750" y="3646584"/>
            <a:ext cx="673865" cy="696958"/>
            <a:chOff x="1666146" y="4298189"/>
            <a:chExt cx="673865" cy="696958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1823451" y="4478586"/>
              <a:ext cx="359256" cy="673865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Нашивка 16"/>
            <p:cNvSpPr/>
            <p:nvPr/>
          </p:nvSpPr>
          <p:spPr>
            <a:xfrm rot="5400000">
              <a:off x="1823451" y="4140884"/>
              <a:ext cx="359256" cy="673865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62421" y="6160608"/>
            <a:ext cx="380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обучающихся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0774" y="2200564"/>
            <a:ext cx="10805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344" y="2115931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85804" y="3480181"/>
            <a:ext cx="1800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Тьютор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28024" y="3239678"/>
            <a:ext cx="2598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Учитель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дефектолог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8835" y="3181332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97077" y="3279422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9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78" y="511440"/>
            <a:ext cx="7524003" cy="1086306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Центр здорового питания</a:t>
            </a:r>
          </a:p>
        </p:txBody>
      </p:sp>
      <p:sp>
        <p:nvSpPr>
          <p:cNvPr id="3" name="Прямоугольный треугольник 2"/>
          <p:cNvSpPr/>
          <p:nvPr/>
        </p:nvSpPr>
        <p:spPr>
          <a:xfrm flipH="1">
            <a:off x="4347945" y="4812360"/>
            <a:ext cx="3345872" cy="119495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1701444" y="3662924"/>
          <a:ext cx="3395462" cy="251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/>
          </p:nvPr>
        </p:nvGraphicFramePr>
        <p:xfrm>
          <a:off x="6413472" y="2962253"/>
          <a:ext cx="4498502" cy="316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39645" y="3926187"/>
            <a:ext cx="1879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98%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4990" y="4379646"/>
            <a:ext cx="1879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73%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3779" y="1986132"/>
            <a:ext cx="744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Охват </a:t>
            </a:r>
            <a:r>
              <a:rPr lang="ru-RU" sz="3200" b="1" dirty="0" smtClean="0">
                <a:solidFill>
                  <a:srgbClr val="002060"/>
                </a:solidFill>
              </a:rPr>
              <a:t>обучающихся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78" y="6087726"/>
            <a:ext cx="2306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201</a:t>
            </a:r>
            <a:r>
              <a:rPr lang="en-US" sz="4000" b="1" dirty="0" smtClean="0">
                <a:solidFill>
                  <a:schemeClr val="accent1"/>
                </a:solidFill>
              </a:rPr>
              <a:t>7</a:t>
            </a:r>
            <a:r>
              <a:rPr lang="ru-RU" sz="4000" b="1" dirty="0" smtClean="0">
                <a:solidFill>
                  <a:schemeClr val="accent1"/>
                </a:solidFill>
              </a:rPr>
              <a:t> </a:t>
            </a:r>
            <a:r>
              <a:rPr lang="ru-RU" sz="4000" b="1" dirty="0">
                <a:solidFill>
                  <a:schemeClr val="accent1"/>
                </a:solidFill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3817" y="6063044"/>
            <a:ext cx="2306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20</a:t>
            </a:r>
            <a:r>
              <a:rPr lang="en-US" sz="4000" b="1" dirty="0" smtClean="0">
                <a:solidFill>
                  <a:schemeClr val="accent1"/>
                </a:solidFill>
              </a:rPr>
              <a:t>20</a:t>
            </a:r>
            <a:r>
              <a:rPr lang="ru-RU" sz="4000" b="1" dirty="0" smtClean="0">
                <a:solidFill>
                  <a:schemeClr val="accent1"/>
                </a:solidFill>
              </a:rPr>
              <a:t> год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920" y="3490722"/>
            <a:ext cx="1746541" cy="17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16" y="3011242"/>
            <a:ext cx="3016376" cy="2340368"/>
          </a:xfrm>
          <a:prstGeom prst="rect">
            <a:avLst/>
          </a:prstGeom>
        </p:spPr>
      </p:pic>
      <p:pic>
        <p:nvPicPr>
          <p:cNvPr id="2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798" y="4067304"/>
            <a:ext cx="3272339" cy="23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839" y="765982"/>
            <a:ext cx="10791730" cy="1086306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Центр безопасности и профилактики дорожно- транспортного травматизма</a:t>
            </a: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1701444" y="3662924"/>
          <a:ext cx="3395462" cy="251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1366907" y="394309"/>
          <a:ext cx="8959122" cy="607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 17"/>
          <p:cNvSpPr/>
          <p:nvPr/>
        </p:nvSpPr>
        <p:spPr>
          <a:xfrm rot="2884100">
            <a:off x="6776200" y="2500845"/>
            <a:ext cx="2426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2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Компания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2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02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Киа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02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Моторс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2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РУС»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024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95572" y="3967405"/>
            <a:ext cx="2809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КГКОУ ШИ 5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8769385">
            <a:off x="3246019" y="2715219"/>
            <a:ext cx="3204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2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Благотворительный фонд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2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02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Детям с любовью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2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024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8511313">
            <a:off x="6843726" y="5094184"/>
            <a:ext cx="2066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2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Родительская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2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общественность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024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614303">
            <a:off x="3952657" y="5441570"/>
            <a:ext cx="2535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2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Сотрудники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02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ГИБДД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024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9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227" y="2023415"/>
            <a:ext cx="2904697" cy="241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3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1057" b="5964"/>
          <a:stretch/>
        </p:blipFill>
        <p:spPr bwMode="auto">
          <a:xfrm>
            <a:off x="9701353" y="2087747"/>
            <a:ext cx="2286481" cy="306024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340" y="417073"/>
            <a:ext cx="8188530" cy="1290529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dirty="0"/>
              <a:t>Центр здоровья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17180" y="2163432"/>
            <a:ext cx="3788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Медицинский блок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02419" y="3560743"/>
            <a:ext cx="62989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28761" y="5147995"/>
            <a:ext cx="62989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6442008" y="3673039"/>
            <a:ext cx="472439" cy="347385"/>
          </a:xfrm>
          <a:prstGeom prst="downArrow">
            <a:avLst/>
          </a:prstGeom>
          <a:solidFill>
            <a:srgbClr val="9ECD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82641" y="4082149"/>
            <a:ext cx="8051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рограммы оздоровления: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зоотерапия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иппотерапия, канистерапия, фелинотерапия, экологические десанты, арома-, фито-, арт-терапия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6372012" y="5301060"/>
            <a:ext cx="472439" cy="347385"/>
          </a:xfrm>
          <a:prstGeom prst="downArrow">
            <a:avLst/>
          </a:prstGeom>
          <a:solidFill>
            <a:srgbClr val="9ECD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17180" y="5760816"/>
            <a:ext cx="4221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Дневник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здоровья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528761" y="6333894"/>
            <a:ext cx="6298934" cy="111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65" y="2014224"/>
            <a:ext cx="1687420" cy="154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628" y="3685134"/>
            <a:ext cx="1647493" cy="15557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6000"/>
                    </a14:imgEffect>
                    <a14:imgEffect>
                      <a14:brightnessContrast bright="-12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65" y="5365288"/>
            <a:ext cx="1692917" cy="126968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297400" y="3150643"/>
            <a:ext cx="2289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Кабинет здоровья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292541" y="2720363"/>
            <a:ext cx="62989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низ 31"/>
          <p:cNvSpPr/>
          <p:nvPr/>
        </p:nvSpPr>
        <p:spPr>
          <a:xfrm>
            <a:off x="6411469" y="2787483"/>
            <a:ext cx="472439" cy="347385"/>
          </a:xfrm>
          <a:prstGeom prst="downArrow">
            <a:avLst/>
          </a:prstGeom>
          <a:solidFill>
            <a:srgbClr val="9ECD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6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1442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86301" y="474345"/>
            <a:ext cx="7086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endParaRPr lang="ru-RU" sz="2800" b="1" dirty="0" smtClean="0">
              <a:solidFill>
                <a:srgbClr val="019ED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>
              <a:lnSpc>
                <a:spcPct val="75000"/>
              </a:lnSpc>
            </a:pPr>
            <a:r>
              <a:rPr lang="ru-RU" sz="2800" b="1" dirty="0" smtClean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того, чтобы было легко жить</a:t>
            </a:r>
            <a:b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каждым человеком, думай о том,</a:t>
            </a:r>
            <a:b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тебя соединяет, а не о том, </a:t>
            </a:r>
            <a:endParaRPr lang="ru-RU" sz="2800" b="1" dirty="0" smtClean="0">
              <a:solidFill>
                <a:srgbClr val="019ED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>
              <a:lnSpc>
                <a:spcPct val="75000"/>
              </a:lnSpc>
            </a:pP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</a:t>
            </a:r>
            <a:r>
              <a:rPr lang="ru-RU" sz="2800" b="1" dirty="0" smtClean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 тебя </a:t>
            </a: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разъединяет с </a:t>
            </a:r>
            <a:r>
              <a:rPr lang="ru-RU" sz="2800" b="1" dirty="0" smtClean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ним</a:t>
            </a: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800" b="1" dirty="0" smtClean="0">
              <a:solidFill>
                <a:srgbClr val="019ED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ru-RU" sz="2800" b="1" dirty="0" smtClean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Л.Н</a:t>
            </a: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Толстой</a:t>
            </a: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800" b="1" dirty="0" smtClean="0">
              <a:solidFill>
                <a:srgbClr val="019ED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>
              <a:lnSpc>
                <a:spcPct val="75000"/>
              </a:lnSpc>
            </a:pP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Мы </a:t>
            </a: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исключили эту часть </a:t>
            </a:r>
            <a:r>
              <a:rPr lang="ru-RU" sz="2800" b="1" dirty="0" smtClean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людей </a:t>
            </a:r>
          </a:p>
          <a:p>
            <a:pPr algn="r">
              <a:lnSpc>
                <a:spcPct val="75000"/>
              </a:lnSpc>
            </a:pPr>
            <a:r>
              <a:rPr lang="ru-RU" sz="2800" b="1" dirty="0" smtClean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общества, и надо вернуть </a:t>
            </a:r>
          </a:p>
          <a:p>
            <a:pPr algn="r">
              <a:lnSpc>
                <a:spcPct val="75000"/>
              </a:lnSpc>
            </a:pPr>
            <a:r>
              <a:rPr lang="ru-RU" sz="2800" b="1" dirty="0" smtClean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их </a:t>
            </a: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назад, </a:t>
            </a:r>
            <a:r>
              <a:rPr lang="ru-RU" sz="2800" b="1" dirty="0" smtClean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общество, </a:t>
            </a:r>
            <a:endParaRPr lang="ru-RU" sz="2800" b="1" dirty="0" smtClean="0">
              <a:solidFill>
                <a:srgbClr val="019ED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>
              <a:lnSpc>
                <a:spcPct val="75000"/>
              </a:lnSpc>
            </a:pPr>
            <a:r>
              <a:rPr lang="ru-RU" sz="2800" b="1" dirty="0" smtClean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потому что они могут </a:t>
            </a: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нас </a:t>
            </a:r>
            <a:endParaRPr lang="ru-RU" sz="2800" b="1" dirty="0" smtClean="0">
              <a:solidFill>
                <a:srgbClr val="019ED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>
              <a:lnSpc>
                <a:spcPct val="75000"/>
              </a:lnSpc>
            </a:pPr>
            <a:r>
              <a:rPr lang="ru-RU" sz="2800" b="1" dirty="0" smtClean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чему-то научить</a:t>
            </a:r>
          </a:p>
          <a:p>
            <a:pPr algn="ctr">
              <a:lnSpc>
                <a:spcPct val="75000"/>
              </a:lnSpc>
            </a:pPr>
            <a:endParaRPr lang="ru-RU" sz="2800" b="1" dirty="0" smtClean="0">
              <a:solidFill>
                <a:srgbClr val="019ED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ru-RU" sz="2800" b="1" dirty="0" smtClean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Жан </a:t>
            </a: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Ванье </a:t>
            </a:r>
            <a:b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                     </a:t>
            </a:r>
            <a:r>
              <a:rPr lang="ru-RU" sz="2800" b="1" dirty="0" smtClean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</a:t>
            </a: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6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 rot="10800000" flipV="1">
            <a:off x="480645" y="1682987"/>
            <a:ext cx="11227778" cy="243547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75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- обеспечение равного доступа к образованию для всех обучающихся с учетом разнообразия особых образовательных потребностей и индивидуальных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57"/>
          <a:stretch/>
        </p:blipFill>
        <p:spPr>
          <a:xfrm>
            <a:off x="9240715" y="4336003"/>
            <a:ext cx="1989887" cy="23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3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1537" y="261738"/>
            <a:ext cx="11920463" cy="108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19E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образовательные </a:t>
            </a:r>
            <a:r>
              <a:rPr lang="ru-RU" sz="2800" b="1" dirty="0" smtClean="0">
                <a:solidFill>
                  <a:srgbClr val="019E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sz="2800" b="1" dirty="0">
              <a:solidFill>
                <a:srgbClr val="019E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10800000" flipV="1">
            <a:off x="604691" y="1732084"/>
            <a:ext cx="11078308" cy="3516923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Организационное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Финансово-экономические условия;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Информационное обеспечение;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Материально-техническое обеспечение;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Организационно-педагогические условия;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Программно-методическое обеспечение;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Психолого-педагогическое сопровождение детей с ОВЗ в образовательном учреждении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Кадровое обеспечение.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69" y="5011262"/>
            <a:ext cx="1615930" cy="16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2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27" y="672408"/>
            <a:ext cx="10504449" cy="597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8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2766623" y="5070570"/>
            <a:ext cx="2523834" cy="51318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48%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502" y="888989"/>
            <a:ext cx="7524003" cy="8361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4400" dirty="0"/>
              <a:t>Центр духовной культуры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282779" y="3097877"/>
            <a:ext cx="7741718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408645" y="6361845"/>
            <a:ext cx="7741718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430448" y="2386805"/>
            <a:ext cx="10067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5D3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5D3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КГКОУ ШИ5                                      Хабаровская епархия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5713044" y="2503180"/>
            <a:ext cx="1430561" cy="3859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83" y="3640618"/>
            <a:ext cx="1461445" cy="146144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65788" y="5650637"/>
            <a:ext cx="232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5D3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2015-2016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DC5D3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5562" y="4912199"/>
            <a:ext cx="2256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5D3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2016-2017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DC5D3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23086" y="4287671"/>
            <a:ext cx="2579915" cy="52129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56%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13044" y="3512034"/>
            <a:ext cx="2858664" cy="52129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98%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98294" y="4089428"/>
            <a:ext cx="2256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5D3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2017-2018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DC5D3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rm-school24.ru/about/gto/%D0%BB%D0%BE%D0%B3%D0%BE%20%D0%B3%D1%82%D0%B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94" y="4820602"/>
            <a:ext cx="3026209" cy="12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0970" y="568342"/>
            <a:ext cx="7932559" cy="970450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Центр физического здоровья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776471" y="2697727"/>
            <a:ext cx="4592512" cy="3369739"/>
            <a:chOff x="2568618" y="2309970"/>
            <a:chExt cx="4367658" cy="454803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696276" y="3389971"/>
              <a:ext cx="2194220" cy="2160000"/>
              <a:chOff x="2642839" y="3178098"/>
              <a:chExt cx="2194220" cy="2160000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2642839" y="3391960"/>
                <a:ext cx="2194220" cy="1246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Times New Roman" panose="02020603050405020304" pitchFamily="18" charset="0"/>
                  </a:rPr>
                  <a:t>Участники образовательного процесса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2642839" y="3178098"/>
                <a:ext cx="2160000" cy="2160000"/>
              </a:xfrm>
              <a:prstGeom prst="roundRect">
                <a:avLst/>
              </a:prstGeom>
              <a:noFill/>
              <a:ln w="889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Скругленный прямоугольник 5"/>
            <p:cNvSpPr/>
            <p:nvPr/>
          </p:nvSpPr>
          <p:spPr>
            <a:xfrm>
              <a:off x="3336276" y="3029970"/>
              <a:ext cx="2880000" cy="2880000"/>
            </a:xfrm>
            <a:prstGeom prst="roundRect">
              <a:avLst/>
            </a:prstGeom>
            <a:noFill/>
            <a:ln w="889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976276" y="2669970"/>
              <a:ext cx="3600000" cy="3600000"/>
            </a:xfrm>
            <a:prstGeom prst="roundRect">
              <a:avLst/>
            </a:prstGeom>
            <a:noFill/>
            <a:ln w="889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616276" y="2309970"/>
              <a:ext cx="4320000" cy="4320000"/>
            </a:xfrm>
            <a:prstGeom prst="roundRect">
              <a:avLst/>
            </a:prstGeom>
            <a:noFill/>
            <a:ln w="889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0" name="Прямая соединительная линия 9"/>
            <p:cNvCxnSpPr>
              <a:stCxn id="4" idx="2"/>
            </p:cNvCxnSpPr>
            <p:nvPr/>
          </p:nvCxnSpPr>
          <p:spPr>
            <a:xfrm>
              <a:off x="4776276" y="5549971"/>
              <a:ext cx="1535314" cy="0"/>
            </a:xfrm>
            <a:prstGeom prst="line">
              <a:avLst/>
            </a:prstGeom>
            <a:ln w="889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5448619" y="3325492"/>
              <a:ext cx="1535314" cy="0"/>
            </a:xfrm>
            <a:prstGeom prst="line">
              <a:avLst/>
            </a:prstGeom>
            <a:ln w="889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2568618" y="2675061"/>
              <a:ext cx="1535314" cy="0"/>
            </a:xfrm>
            <a:prstGeom prst="line">
              <a:avLst/>
            </a:prstGeom>
            <a:ln w="889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1848619" y="6090343"/>
              <a:ext cx="1535314" cy="0"/>
            </a:xfrm>
            <a:prstGeom prst="line">
              <a:avLst/>
            </a:prstGeom>
            <a:ln w="889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484" y="1923202"/>
            <a:ext cx="1552823" cy="155282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61283" y="3636694"/>
            <a:ext cx="365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Городской  спортивный комитет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B05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08" y="3636694"/>
            <a:ext cx="374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Специальная Олимпиада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России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96" y="1941792"/>
            <a:ext cx="1694902" cy="169490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99" y="4086286"/>
            <a:ext cx="1615930" cy="161593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368983" y="5782476"/>
            <a:ext cx="365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36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Учреждения дополнительного образования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36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67" y="4541498"/>
            <a:ext cx="932838" cy="82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2818"/>
            <a:ext cx="12369610" cy="1616927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dirty="0" smtClean="0"/>
              <a:t>Центр компетентностного родительства </a:t>
            </a:r>
            <a:br>
              <a:rPr lang="ru-RU" dirty="0" smtClean="0"/>
            </a:br>
            <a:r>
              <a:rPr lang="ru-RU" dirty="0" smtClean="0"/>
              <a:t>«Школа для родителей»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02" y="2905314"/>
            <a:ext cx="1615930" cy="16159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8" y="4623834"/>
            <a:ext cx="1844524" cy="1844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4" y="2651263"/>
            <a:ext cx="1653526" cy="17503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6157" y="2771960"/>
            <a:ext cx="4062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Реализация программ: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«Интенсивная диагностика 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+»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«Группа. Незаурядные дети 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+»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«Скоро в школу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Школа для родителей»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6409853" y="2715331"/>
            <a:ext cx="4563" cy="18059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46157" y="4640872"/>
            <a:ext cx="7192536" cy="334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409853" y="3078178"/>
            <a:ext cx="388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Трудовые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мастерские: растениеводство, швейное дело, полиграфия, сувенирная и творческая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мастерские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3636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5505" y="4796846"/>
            <a:ext cx="7574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Реализации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социально-значимых проектов: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63636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Ласковое море», «Теплый дом», «Передышка», «Отдохни, мамочка!», «Край особых перспектив», «Смогу жить сам»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92802" y="5998452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C5D3D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0045606" y="4722375"/>
            <a:ext cx="2052328" cy="1506909"/>
            <a:chOff x="6697732" y="4465511"/>
            <a:chExt cx="1507402" cy="113209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732" y="4465511"/>
              <a:ext cx="685327" cy="1132091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64425" y="4600887"/>
              <a:ext cx="940709" cy="940709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5483664" y="6015854"/>
            <a:ext cx="2523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https://shkint5.ru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1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трелка вверх 30"/>
          <p:cNvSpPr/>
          <p:nvPr/>
        </p:nvSpPr>
        <p:spPr>
          <a:xfrm>
            <a:off x="5808895" y="4037015"/>
            <a:ext cx="868690" cy="2391191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5D3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Процент охвата обучающихся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C5D3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560" y="802162"/>
            <a:ext cx="11634439" cy="1325563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Центр инновационных технологий</a:t>
            </a:r>
          </a:p>
        </p:txBody>
      </p:sp>
      <p:graphicFrame>
        <p:nvGraphicFramePr>
          <p:cNvPr id="12" name="Объект 9"/>
          <p:cNvGraphicFramePr>
            <a:graphicFrameLocks/>
          </p:cNvGraphicFramePr>
          <p:nvPr>
            <p:extLst/>
          </p:nvPr>
        </p:nvGraphicFramePr>
        <p:xfrm>
          <a:off x="6755085" y="3399184"/>
          <a:ext cx="3599439" cy="3242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0800000" flipV="1">
            <a:off x="7203233" y="3805811"/>
            <a:ext cx="4767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«Познай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себя»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«Здоровый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 жизни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Учись учиться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Предметно – практические действия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«Сенсорное развитие»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15855" y="577684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2 465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9322" y="5740038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10 683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8476" y="4798932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10 902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3083" y="3815110"/>
            <a:ext cx="1110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11 425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4039" y="2333871"/>
            <a:ext cx="4747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5D3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Здоровьесберегающие технологии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C5D3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18944" y="2317488"/>
            <a:ext cx="4484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5D3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Дополнительные образовательные программы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C5D3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61998" y="2222500"/>
            <a:ext cx="0" cy="1054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62974" y="3365376"/>
            <a:ext cx="7560533" cy="25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761531" y="3938522"/>
            <a:ext cx="0" cy="24642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882136" y="3938522"/>
            <a:ext cx="0" cy="24642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0224" y="3378076"/>
            <a:ext cx="49966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Сенсорная комната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Кабинеты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Сказкотерапия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и «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Монтессори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етоды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глобального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чтения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базальной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стимулиляции А.Фрёлиха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Сенсорной интеграция Айрес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роприоцептивного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нервно-мышечного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упрощения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Базарного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Элементы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вальдорфской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Зонирование образовательного пространства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6" y="1951180"/>
            <a:ext cx="1802977" cy="1352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020" y="5029764"/>
            <a:ext cx="1215156" cy="177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5513704" y="3527299"/>
            <a:ext cx="1611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5D3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100%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DC5D3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329</Words>
  <Application>Microsoft Office PowerPoint</Application>
  <PresentationFormat>Широкоэкранный</PresentationFormat>
  <Paragraphs>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Sochi2014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духовной культуры</vt:lpstr>
      <vt:lpstr>Центр физического здоровья</vt:lpstr>
      <vt:lpstr>Центр компетентностного родительства  «Школа для родителей»</vt:lpstr>
      <vt:lpstr>Центр инновационных технологий</vt:lpstr>
      <vt:lpstr>Центр психолого – педагогического сопровождения</vt:lpstr>
      <vt:lpstr>Центр здорового питания</vt:lpstr>
      <vt:lpstr>Центр безопасности и профилактики дорожно- транспортного травматизма</vt:lpstr>
      <vt:lpstr>Центр здоровья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 БАРАННИК</dc:creator>
  <cp:lastModifiedBy>Пользователь Windows</cp:lastModifiedBy>
  <cp:revision>3</cp:revision>
  <dcterms:created xsi:type="dcterms:W3CDTF">2020-03-04T12:14:42Z</dcterms:created>
  <dcterms:modified xsi:type="dcterms:W3CDTF">2020-03-05T23:37:42Z</dcterms:modified>
</cp:coreProperties>
</file>